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26457976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26457976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26457976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26457976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26457976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26457976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6457976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6457976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26457976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26457976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26457976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26457976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6457976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6457976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6457976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26457976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ab902b7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ab902b7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6457976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6457976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6457976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6457976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26457976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26457976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6457976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6457976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6457976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26457976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6457976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6457976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ab902b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ab902b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ab902b7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ab902b7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6457976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26457976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6457976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6457976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6457976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6457976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6457976a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26457976a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6457976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6457976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6457976a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26457976a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6457976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26457976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72eded3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72eded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6ab902b7e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6ab902b7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72eded3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272eded3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72eded3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272eded3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72eded3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272eded3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6ab902b7e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6ab902b7e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272eded3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272eded3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272eded33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272eded3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efd33b1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efd33b1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272eded33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272eded33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272eded33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272eded33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72eded33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272eded3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272eded33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272eded33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ab902b7e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6ab902b7e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272eded33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272eded3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272eded33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272eded33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272eded33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272eded33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272eded33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272eded33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72eded33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272eded33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efd33b18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efd33b1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272eded33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272eded33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72eded33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272eded33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272eded3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272eded3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349f2ab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349f2ab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3726af25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3726af2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3726af25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3726af25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726af25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3726af25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3726af25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3726af25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3726af25d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3726af25d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726af25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3726af25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fd33b18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efd33b18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3726af25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3726af25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3726af25d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3726af25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3726af25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3726af25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3726af25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3726af25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3726af25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3726af25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6ae91c5e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6ae91c5e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3726af25d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3726af25d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3726af25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3726af25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3726af25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3726af25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fc7656f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fc7656f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52b5ed9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52b5ed9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fc7656fe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fc7656fe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f049fdc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f049fdc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fc7656fe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fc7656fe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3726af25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3726af25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38470f12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38470f12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72eded3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2272eded3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3726af25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3726af25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3726af25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3726af25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6aa2a00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6aa2a00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4bdc37e5b90bad7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4bdc37e5b90bad7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72eded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272eded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4bdc37e5b90bad7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4bdc37e5b90bad7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4fe352b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4fe352b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2645797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2645797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6457976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26457976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w3.org/TR/html/index.html#contents" TargetMode="External"/><Relationship Id="rId4" Type="http://schemas.openxmlformats.org/officeDocument/2006/relationships/image" Target="../media/image22.png"/><Relationship Id="rId5" Type="http://schemas.openxmlformats.org/officeDocument/2006/relationships/hyperlink" Target="https://www.w3.org/TR/html/index.html#contents" TargetMode="External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brackets.io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0.png"/><Relationship Id="rId4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0.png"/><Relationship Id="rId4" Type="http://schemas.openxmlformats.org/officeDocument/2006/relationships/image" Target="../media/image6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10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Relationship Id="rId5" Type="http://schemas.openxmlformats.org/officeDocument/2006/relationships/image" Target="../media/image1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image" Target="../media/image8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8.png"/><Relationship Id="rId4" Type="http://schemas.openxmlformats.org/officeDocument/2006/relationships/image" Target="../media/image1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Relationship Id="rId4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rketplace.visualstudio.com/items?itemName=hdg.live-html-previewer" TargetMode="External"/><Relationship Id="rId4" Type="http://schemas.openxmlformats.org/officeDocument/2006/relationships/image" Target="../media/image4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5.png"/><Relationship Id="rId4" Type="http://schemas.openxmlformats.org/officeDocument/2006/relationships/image" Target="../media/image1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Relationship Id="rId4" Type="http://schemas.openxmlformats.org/officeDocument/2006/relationships/image" Target="../media/image8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5.png"/><Relationship Id="rId4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0.png"/><Relationship Id="rId4" Type="http://schemas.openxmlformats.org/officeDocument/2006/relationships/image" Target="../media/image8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5.png"/><Relationship Id="rId4" Type="http://schemas.openxmlformats.org/officeDocument/2006/relationships/image" Target="../media/image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1.png"/><Relationship Id="rId4" Type="http://schemas.openxmlformats.org/officeDocument/2006/relationships/image" Target="../media/image8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0.png"/><Relationship Id="rId4" Type="http://schemas.openxmlformats.org/officeDocument/2006/relationships/image" Target="../media/image9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5.png"/><Relationship Id="rId4" Type="http://schemas.openxmlformats.org/officeDocument/2006/relationships/image" Target="../media/image10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3.png"/><Relationship Id="rId4" Type="http://schemas.openxmlformats.org/officeDocument/2006/relationships/image" Target="../media/image8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2.png"/><Relationship Id="rId4" Type="http://schemas.openxmlformats.org/officeDocument/2006/relationships/image" Target="../media/image9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02.png"/><Relationship Id="rId4" Type="http://schemas.openxmlformats.org/officeDocument/2006/relationships/image" Target="../media/image1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6.png"/><Relationship Id="rId4" Type="http://schemas.openxmlformats.org/officeDocument/2006/relationships/image" Target="../media/image10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5.png"/><Relationship Id="rId4" Type="http://schemas.openxmlformats.org/officeDocument/2006/relationships/image" Target="../media/image1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2.png"/><Relationship Id="rId4" Type="http://schemas.openxmlformats.org/officeDocument/2006/relationships/image" Target="../media/image12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gethead.info/" TargetMode="External"/><Relationship Id="rId4" Type="http://schemas.openxmlformats.org/officeDocument/2006/relationships/image" Target="../media/image107.png"/><Relationship Id="rId5" Type="http://schemas.openxmlformats.org/officeDocument/2006/relationships/hyperlink" Target="http://gethead.info/" TargetMode="External"/><Relationship Id="rId6" Type="http://schemas.openxmlformats.org/officeDocument/2006/relationships/image" Target="../media/image1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support.google.com/webmasters/answer/79812?hl=en" TargetMode="External"/><Relationship Id="rId4" Type="http://schemas.openxmlformats.org/officeDocument/2006/relationships/image" Target="../media/image121.png"/><Relationship Id="rId5" Type="http://schemas.openxmlformats.org/officeDocument/2006/relationships/hyperlink" Target="https://goo.gl/1bvrW" TargetMode="External"/><Relationship Id="rId6" Type="http://schemas.openxmlformats.org/officeDocument/2006/relationships/image" Target="../media/image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www.w3schools.com/tags/" TargetMode="External"/><Relationship Id="rId4" Type="http://schemas.openxmlformats.org/officeDocument/2006/relationships/image" Target="../media/image115.png"/><Relationship Id="rId5" Type="http://schemas.openxmlformats.org/officeDocument/2006/relationships/hyperlink" Target="https://www.w3schools.com/tags/" TargetMode="External"/><Relationship Id="rId6" Type="http://schemas.openxmlformats.org/officeDocument/2006/relationships/image" Target="../media/image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www.w3.org/TR/html51/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www.w3.org/TR/html51/" TargetMode="External"/><Relationship Id="rId6" Type="http://schemas.openxmlformats.org/officeDocument/2006/relationships/image" Target="../media/image11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validator.w3.org/" TargetMode="External"/><Relationship Id="rId4" Type="http://schemas.openxmlformats.org/officeDocument/2006/relationships/image" Target="../media/image12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richpreview.com/" TargetMode="External"/><Relationship Id="rId4" Type="http://schemas.openxmlformats.org/officeDocument/2006/relationships/image" Target="../media/image1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checkgzipcompression.com/" TargetMode="External"/><Relationship Id="rId4" Type="http://schemas.openxmlformats.org/officeDocument/2006/relationships/image" Target="../media/image13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stackoverflow.com/questions/15220884/html-can-images-be-displayed-without-hosting-online" TargetMode="External"/></Relationships>
</file>

<file path=ppt/slides/_rels/slide82.xml.rels><?xml version="1.0" encoding="UTF-8" standalone="yes"?><Relationships xmlns="http://schemas.openxmlformats.org/package/2006/relationships"><Relationship Id="rId20" Type="http://schemas.openxmlformats.org/officeDocument/2006/relationships/hyperlink" Target="http://plnkr.co/edit/kMGdLZTkDY1ln6aPDc3y?p=info" TargetMode="External"/><Relationship Id="rId11" Type="http://schemas.openxmlformats.org/officeDocument/2006/relationships/hyperlink" Target="http://plnkr.co/edit/1lkE8txGbHgzUZXHM7gk?p=info" TargetMode="External"/><Relationship Id="rId22" Type="http://schemas.openxmlformats.org/officeDocument/2006/relationships/hyperlink" Target="http://plnkr.co/edit/2IqaTYUZfEcZMAxIUXEC?p=info" TargetMode="External"/><Relationship Id="rId10" Type="http://schemas.openxmlformats.org/officeDocument/2006/relationships/hyperlink" Target="http://plnkr.co/edit/8srpYEB1ruX0ZkiB2DWJ?p=info" TargetMode="External"/><Relationship Id="rId21" Type="http://schemas.openxmlformats.org/officeDocument/2006/relationships/hyperlink" Target="http://plnkr.co/edit/y4kk6aPDcsWEBs7BZY3T?p=info" TargetMode="External"/><Relationship Id="rId13" Type="http://schemas.openxmlformats.org/officeDocument/2006/relationships/hyperlink" Target="http://plnkr.co/edit/xQsLPFE1V5u4oIgujzv7?p=info" TargetMode="External"/><Relationship Id="rId24" Type="http://schemas.openxmlformats.org/officeDocument/2006/relationships/hyperlink" Target="http://plnkr.co/edit/8DOlGTWWPUI7Kh3rca5H?p=info" TargetMode="External"/><Relationship Id="rId12" Type="http://schemas.openxmlformats.org/officeDocument/2006/relationships/hyperlink" Target="http://plnkr.co/edit/bPZp1r00L0prQ3Z4YJYt?p=info" TargetMode="External"/><Relationship Id="rId23" Type="http://schemas.openxmlformats.org/officeDocument/2006/relationships/hyperlink" Target="http://plnkr.co/edit/4NF1a8DlldGNEiLNcuhz?p=preview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plnkr.co/edit/DjjLleEEAB6MMPhHHcs7?p=info" TargetMode="External"/><Relationship Id="rId4" Type="http://schemas.openxmlformats.org/officeDocument/2006/relationships/hyperlink" Target="http://plnkr.co/edit/DjjLleEEAB6MMPhHHcs7?p=info" TargetMode="External"/><Relationship Id="rId9" Type="http://schemas.openxmlformats.org/officeDocument/2006/relationships/hyperlink" Target="http://plnkr.co/edit/bfsUgEAEwEh3QjpK142U?p=preview" TargetMode="External"/><Relationship Id="rId15" Type="http://schemas.openxmlformats.org/officeDocument/2006/relationships/hyperlink" Target="http://plnkr.co/edit/VLo3k0d2RUFGZ3GDXcqs?p=info" TargetMode="External"/><Relationship Id="rId14" Type="http://schemas.openxmlformats.org/officeDocument/2006/relationships/hyperlink" Target="http://plnkr.co/edit/sp9mbcf0vXrSoS24sGgW?p=info" TargetMode="External"/><Relationship Id="rId17" Type="http://schemas.openxmlformats.org/officeDocument/2006/relationships/hyperlink" Target="http://plnkr.co/edit/2phkzJUeRaUU4RL8YiSD?p=info" TargetMode="External"/><Relationship Id="rId16" Type="http://schemas.openxmlformats.org/officeDocument/2006/relationships/hyperlink" Target="http://plnkr.co/edit/E6y0yakgkSM9MkoPrc38?p=info" TargetMode="External"/><Relationship Id="rId5" Type="http://schemas.openxmlformats.org/officeDocument/2006/relationships/hyperlink" Target="http://plnkr.co/edit/Hs0lehLQHD09fpaUvhKV?p=info" TargetMode="External"/><Relationship Id="rId19" Type="http://schemas.openxmlformats.org/officeDocument/2006/relationships/hyperlink" Target="http://plnkr.co/edit/erGiXZtWSn1Tu0BAuPfW?p=info" TargetMode="External"/><Relationship Id="rId6" Type="http://schemas.openxmlformats.org/officeDocument/2006/relationships/hyperlink" Target="http://plnkr.co/edit/7XnEXLDGtZGMRs8AlKhl?p=info" TargetMode="External"/><Relationship Id="rId18" Type="http://schemas.openxmlformats.org/officeDocument/2006/relationships/hyperlink" Target="http://plnkr.co/edit/tnzoMRfdYYufrNfxFZjP?p=info" TargetMode="External"/><Relationship Id="rId7" Type="http://schemas.openxmlformats.org/officeDocument/2006/relationships/hyperlink" Target="http://plnkr.co/edit/Lao038O4ms3uMvEjr6At?p=info" TargetMode="External"/><Relationship Id="rId8" Type="http://schemas.openxmlformats.org/officeDocument/2006/relationships/hyperlink" Target="http://plnkr.co/edit/OOzoNQxV99hiUvXaEXxn?p=inf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HTML5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percurso sobre o que precisamos saber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419225" y="4304525"/>
            <a:ext cx="5030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Fábio Nogueira de Lucena</a:t>
            </a:r>
            <a:br>
              <a:rPr lang="en"/>
            </a:br>
            <a:r>
              <a:rPr lang="en"/>
              <a:t>Instituto de Informática (UFG)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Especificando o </a:t>
            </a:r>
            <a:r>
              <a:rPr b="1" i="1" lang="en"/>
              <a:t>character set</a:t>
            </a:r>
            <a:r>
              <a:rPr i="1" lang="en"/>
              <a:t> </a:t>
            </a:r>
            <a:r>
              <a:rPr lang="en"/>
              <a:t>usado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60342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252" y="2129588"/>
            <a:ext cx="4083373" cy="190205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/>
          <p:nvPr/>
        </p:nvSpPr>
        <p:spPr>
          <a:xfrm>
            <a:off x="5013300" y="2056525"/>
            <a:ext cx="1164300" cy="845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página com um </a:t>
            </a:r>
            <a:r>
              <a:rPr i="1" lang="en"/>
              <a:t>link</a:t>
            </a:r>
            <a:r>
              <a:rPr lang="en"/>
              <a:t>?</a:t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5772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4924" y="2113013"/>
            <a:ext cx="3829076" cy="19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Título (h1)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235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679" y="2172300"/>
            <a:ext cx="3594445" cy="1816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Revisão de alguns itens básicos...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152475"/>
            <a:ext cx="677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&lt;!DOCTYPE html&gt;</a:t>
            </a:r>
            <a:br>
              <a:rPr lang="en"/>
            </a:br>
            <a:r>
              <a:rPr lang="en"/>
              <a:t>Toda página em HTML5 inicia-se com essa linha.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&lt;html&gt;...&lt;/html&gt;</a:t>
            </a:r>
            <a:br>
              <a:rPr lang="en"/>
            </a:br>
            <a:r>
              <a:rPr lang="en"/>
              <a:t>Sua página segue marcada pela tag html (início e fim)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&lt;html&gt;&lt;head&gt;...&lt;/head&gt;&lt;body&gt;...&lt;/body&gt;&lt;/html&gt;</a:t>
            </a:r>
            <a:br>
              <a:rPr lang="en"/>
            </a:br>
            <a:r>
              <a:rPr lang="en"/>
              <a:t>As tags head e body representam sua página.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Juntando tudo... </a:t>
            </a:r>
            <a:endParaRPr/>
          </a:p>
        </p:txBody>
      </p:sp>
      <p:sp>
        <p:nvSpPr>
          <p:cNvPr id="144" name="Google Shape;144;p25"/>
          <p:cNvSpPr txBox="1"/>
          <p:nvPr/>
        </p:nvSpPr>
        <p:spPr>
          <a:xfrm>
            <a:off x="2903525" y="3294525"/>
            <a:ext cx="2759400" cy="1507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arela Round"/>
                <a:ea typeface="Varela Round"/>
                <a:cs typeface="Varela Round"/>
                <a:sym typeface="Varela Round"/>
              </a:rPr>
              <a:t>&lt;!DOCTYPE html&gt;</a:t>
            </a:r>
            <a:br>
              <a:rPr lang="en" sz="16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1600">
                <a:latin typeface="Varela Round"/>
                <a:ea typeface="Varela Round"/>
                <a:cs typeface="Varela Round"/>
                <a:sym typeface="Varela Round"/>
              </a:rPr>
              <a:t>&lt;html&gt;</a:t>
            </a:r>
            <a:endParaRPr sz="16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Varela Round"/>
                <a:ea typeface="Varela Round"/>
                <a:cs typeface="Varela Round"/>
                <a:sym typeface="Varela Round"/>
              </a:rPr>
              <a:t>  &lt;head&gt;...&lt;/head&gt;</a:t>
            </a:r>
            <a:br>
              <a:rPr lang="en" sz="16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1600">
                <a:latin typeface="Varela Round"/>
                <a:ea typeface="Varela Round"/>
                <a:cs typeface="Varela Round"/>
                <a:sym typeface="Varela Round"/>
              </a:rPr>
              <a:t>  &lt;body&gt;...&lt;/body&gt;</a:t>
            </a:r>
            <a:br>
              <a:rPr lang="en" sz="16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1600">
                <a:latin typeface="Varela Round"/>
                <a:ea typeface="Varela Round"/>
                <a:cs typeface="Varela Round"/>
                <a:sym typeface="Varela Round"/>
              </a:rPr>
              <a:t>&lt;/html&gt;</a:t>
            </a:r>
            <a:endParaRPr sz="16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 página HTML5 possui essa estrutura!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2316600" y="1541725"/>
            <a:ext cx="4510800" cy="301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Varela Round"/>
                <a:ea typeface="Varela Round"/>
                <a:cs typeface="Varela Round"/>
                <a:sym typeface="Varela Round"/>
              </a:rPr>
              <a:t>&lt;!DOCTYPE html&gt;</a:t>
            </a:r>
            <a:br>
              <a:rPr lang="en" sz="36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3600">
                <a:latin typeface="Varela Round"/>
                <a:ea typeface="Varela Round"/>
                <a:cs typeface="Varela Round"/>
                <a:sym typeface="Varela Round"/>
              </a:rPr>
              <a:t>&lt;html&gt;</a:t>
            </a:r>
            <a:endParaRPr sz="36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Varela Round"/>
                <a:ea typeface="Varela Round"/>
                <a:cs typeface="Varela Round"/>
                <a:sym typeface="Varela Round"/>
              </a:rPr>
              <a:t>  &lt;head&gt;...&lt;/head&gt;</a:t>
            </a:r>
            <a:br>
              <a:rPr lang="en" sz="36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3600">
                <a:latin typeface="Varela Round"/>
                <a:ea typeface="Varela Round"/>
                <a:cs typeface="Varela Round"/>
                <a:sym typeface="Varela Round"/>
              </a:rPr>
              <a:t>  &lt;body&gt;...&lt;/body&gt;</a:t>
            </a:r>
            <a:br>
              <a:rPr lang="en" sz="36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3600">
                <a:latin typeface="Varela Round"/>
                <a:ea typeface="Varela Round"/>
                <a:cs typeface="Varela Round"/>
                <a:sym typeface="Varela Round"/>
              </a:rPr>
              <a:t>&lt;/html&gt;</a:t>
            </a:r>
            <a:endParaRPr sz="36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ágina HTML5 (estrutura)</a:t>
            </a:r>
            <a:endParaRPr/>
          </a:p>
        </p:txBody>
      </p:sp>
      <p:sp>
        <p:nvSpPr>
          <p:cNvPr id="156" name="Google Shape;156;p27"/>
          <p:cNvSpPr txBox="1"/>
          <p:nvPr/>
        </p:nvSpPr>
        <p:spPr>
          <a:xfrm>
            <a:off x="390300" y="1456800"/>
            <a:ext cx="6888600" cy="3015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&lt;!DOCTYPE html&gt;</a:t>
            </a:r>
            <a:br>
              <a:rPr lang="en" sz="24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&lt;</a:t>
            </a:r>
            <a:r>
              <a:rPr b="1" lang="en" sz="24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html</a:t>
            </a: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&gt;</a:t>
            </a:r>
            <a:endParaRPr sz="2400"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    &lt;</a:t>
            </a:r>
            <a:r>
              <a:rPr b="1" lang="en" sz="2400">
                <a:solidFill>
                  <a:srgbClr val="1155CC"/>
                </a:solidFill>
                <a:latin typeface="Varela Round"/>
                <a:ea typeface="Varela Round"/>
                <a:cs typeface="Varela Round"/>
                <a:sym typeface="Varela Round"/>
              </a:rPr>
              <a:t>head</a:t>
            </a: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&gt;</a:t>
            </a:r>
            <a:br>
              <a:rPr lang="en" sz="24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        &lt;meta charset=”UTF-8”&gt;</a:t>
            </a:r>
            <a:br>
              <a:rPr lang="en" sz="24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        &lt;</a:t>
            </a:r>
            <a:r>
              <a:rPr b="1" lang="en" sz="2400">
                <a:solidFill>
                  <a:srgbClr val="38761D"/>
                </a:solidFill>
                <a:latin typeface="Varela Round"/>
                <a:ea typeface="Varela Round"/>
                <a:cs typeface="Varela Round"/>
                <a:sym typeface="Varela Round"/>
              </a:rPr>
              <a:t>title</a:t>
            </a: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&gt;Aqui (aba)&lt;/</a:t>
            </a:r>
            <a:r>
              <a:rPr b="1" lang="en" sz="2400">
                <a:solidFill>
                  <a:srgbClr val="38761D"/>
                </a:solidFill>
                <a:latin typeface="Varela Round"/>
                <a:ea typeface="Varela Round"/>
                <a:cs typeface="Varela Round"/>
                <a:sym typeface="Varela Round"/>
              </a:rPr>
              <a:t>title</a:t>
            </a: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&gt;</a:t>
            </a:r>
            <a:br>
              <a:rPr lang="en" sz="24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    &lt;/</a:t>
            </a:r>
            <a:r>
              <a:rPr b="1" lang="en" sz="2400">
                <a:solidFill>
                  <a:srgbClr val="1155CC"/>
                </a:solidFill>
                <a:latin typeface="Varela Round"/>
                <a:ea typeface="Varela Round"/>
                <a:cs typeface="Varela Round"/>
                <a:sym typeface="Varela Round"/>
              </a:rPr>
              <a:t>head</a:t>
            </a: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&gt;</a:t>
            </a:r>
            <a:br>
              <a:rPr lang="en" sz="24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    &lt;</a:t>
            </a:r>
            <a:r>
              <a:rPr b="1" lang="en" sz="2400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body</a:t>
            </a: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&gt;O conteúdo vem aqui!&lt;/</a:t>
            </a:r>
            <a:r>
              <a:rPr b="1" lang="en" sz="2400">
                <a:solidFill>
                  <a:srgbClr val="9900FF"/>
                </a:solidFill>
                <a:latin typeface="Varela Round"/>
                <a:ea typeface="Varela Round"/>
                <a:cs typeface="Varela Round"/>
                <a:sym typeface="Varela Round"/>
              </a:rPr>
              <a:t>body</a:t>
            </a: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&gt;</a:t>
            </a:r>
            <a:br>
              <a:rPr lang="en" sz="2400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&lt;/</a:t>
            </a:r>
            <a:r>
              <a:rPr b="1" lang="en" sz="2400">
                <a:solidFill>
                  <a:srgbClr val="FF0000"/>
                </a:solidFill>
                <a:latin typeface="Varela Round"/>
                <a:ea typeface="Varela Round"/>
                <a:cs typeface="Varela Round"/>
                <a:sym typeface="Varela Round"/>
              </a:rPr>
              <a:t>html</a:t>
            </a:r>
            <a:r>
              <a:rPr lang="en" sz="2400">
                <a:latin typeface="Varela Round"/>
                <a:ea typeface="Varela Round"/>
                <a:cs typeface="Varela Round"/>
                <a:sym typeface="Varela Round"/>
              </a:rPr>
              <a:t>&gt;</a:t>
            </a:r>
            <a:endParaRPr sz="24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vem a seguir...</a:t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311700" y="1794950"/>
            <a:ext cx="78339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&lt;body&gt;</a:t>
            </a:r>
            <a:r>
              <a:rPr lang="en" sz="6000"/>
              <a:t> </a:t>
            </a:r>
            <a:br>
              <a:rPr lang="en" sz="6000"/>
            </a:br>
            <a:r>
              <a:rPr lang="en" sz="6000"/>
              <a:t>   </a:t>
            </a:r>
            <a:r>
              <a:rPr lang="en" sz="3000"/>
              <a:t>O que podemos por aqui? </a:t>
            </a:r>
            <a:r>
              <a:rPr b="1" lang="en" sz="6000"/>
              <a:t>&lt;/body&gt;</a:t>
            </a:r>
            <a:endParaRPr b="1" sz="6000"/>
          </a:p>
        </p:txBody>
      </p:sp>
      <p:sp>
        <p:nvSpPr>
          <p:cNvPr id="163" name="Google Shape;163;p28"/>
          <p:cNvSpPr/>
          <p:nvPr/>
        </p:nvSpPr>
        <p:spPr>
          <a:xfrm>
            <a:off x="3550275" y="1326600"/>
            <a:ext cx="1798800" cy="793200"/>
          </a:xfrm>
          <a:prstGeom prst="wedgeRoundRectCallout">
            <a:avLst>
              <a:gd fmla="val -60213" name="adj1"/>
              <a:gd fmla="val 75458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Início, abertura</a:t>
            </a:r>
            <a:endParaRPr/>
          </a:p>
        </p:txBody>
      </p:sp>
      <p:sp>
        <p:nvSpPr>
          <p:cNvPr id="164" name="Google Shape;164;p28"/>
          <p:cNvSpPr/>
          <p:nvPr/>
        </p:nvSpPr>
        <p:spPr>
          <a:xfrm>
            <a:off x="4380700" y="3720275"/>
            <a:ext cx="1798800" cy="793200"/>
          </a:xfrm>
          <a:prstGeom prst="wedgeRoundRectCallout">
            <a:avLst>
              <a:gd fmla="val -84648" name="adj1"/>
              <a:gd fmla="val 13893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Fim, fechamento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Indique a língua principal do texto (e o </a:t>
            </a:r>
            <a:r>
              <a:rPr b="1" lang="en"/>
              <a:t>charset </a:t>
            </a:r>
            <a:r>
              <a:rPr lang="en"/>
              <a:t>usado)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816627" cy="3391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427" y="1195438"/>
            <a:ext cx="3870173" cy="2752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simples (</a:t>
            </a:r>
            <a:r>
              <a:rPr b="1" lang="en"/>
              <a:t>ul</a:t>
            </a:r>
            <a:r>
              <a:rPr lang="en"/>
              <a:t> ⇒ </a:t>
            </a:r>
            <a:r>
              <a:rPr b="1" lang="en"/>
              <a:t>u</a:t>
            </a:r>
            <a:r>
              <a:rPr lang="en"/>
              <a:t>nordered </a:t>
            </a:r>
            <a:r>
              <a:rPr b="1" lang="en"/>
              <a:t>l</a:t>
            </a:r>
            <a:r>
              <a:rPr lang="en"/>
              <a:t>ist)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81662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426" y="2349150"/>
            <a:ext cx="3870174" cy="195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 numerada (</a:t>
            </a:r>
            <a:r>
              <a:rPr b="1" lang="en"/>
              <a:t>ol</a:t>
            </a:r>
            <a:r>
              <a:rPr lang="en"/>
              <a:t> ⇒ </a:t>
            </a:r>
            <a:r>
              <a:rPr b="1" lang="en"/>
              <a:t>o</a:t>
            </a:r>
            <a:r>
              <a:rPr lang="en"/>
              <a:t>rdered </a:t>
            </a:r>
            <a:r>
              <a:rPr b="1" lang="en"/>
              <a:t>l</a:t>
            </a:r>
            <a:r>
              <a:rPr lang="en"/>
              <a:t>ist)</a:t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81662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151" y="1939050"/>
            <a:ext cx="3870174" cy="195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</a:t>
            </a:r>
            <a:endParaRPr/>
          </a:p>
        </p:txBody>
      </p:sp>
      <p:pic>
        <p:nvPicPr>
          <p:cNvPr id="62" name="Google Shape;62;p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074" y="508525"/>
            <a:ext cx="4429250" cy="364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06825" y="4501375"/>
            <a:ext cx="421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https://www.w3.org/TR/html/index.html#contents</a:t>
            </a:r>
            <a:r>
              <a:rPr lang="en"/>
              <a:t> 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625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Divisão (div ⇒ apenas “divide” ou identifica “parte”)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825350" cy="382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975" y="1713875"/>
            <a:ext cx="3861451" cy="195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Divisão (div ⇒ unicamente identificada)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796714" cy="380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374" y="1808075"/>
            <a:ext cx="3842626" cy="194204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/>
        </p:nvSpPr>
        <p:spPr>
          <a:xfrm>
            <a:off x="5160575" y="893400"/>
            <a:ext cx="38427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lang="en"/>
              <a:t>1 associado a uma classe identificada</a:t>
            </a:r>
            <a:br>
              <a:rPr lang="en"/>
            </a:br>
            <a:r>
              <a:rPr lang="en"/>
              <a:t>por </a:t>
            </a:r>
            <a:r>
              <a:rPr b="1" lang="en"/>
              <a:t>principal</a:t>
            </a:r>
            <a:r>
              <a:rPr lang="en"/>
              <a:t>. </a:t>
            </a:r>
            <a:endParaRPr/>
          </a:p>
        </p:txBody>
      </p:sp>
      <p:sp>
        <p:nvSpPr>
          <p:cNvPr id="201" name="Google Shape;201;p33"/>
          <p:cNvSpPr txBox="1"/>
          <p:nvPr/>
        </p:nvSpPr>
        <p:spPr>
          <a:xfrm>
            <a:off x="2231200" y="4530275"/>
            <a:ext cx="67698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</a:t>
            </a:r>
            <a:r>
              <a:rPr b="1" lang="en"/>
              <a:t>d</a:t>
            </a:r>
            <a:r>
              <a:rPr lang="en"/>
              <a:t>: atributo que unicamente identifica um elemento na página</a:t>
            </a:r>
            <a:br>
              <a:rPr lang="en"/>
            </a:br>
            <a:r>
              <a:rPr b="1" lang="en"/>
              <a:t>c</a:t>
            </a:r>
            <a:r>
              <a:rPr b="1" lang="en"/>
              <a:t>lass</a:t>
            </a:r>
            <a:r>
              <a:rPr lang="en"/>
              <a:t>: atributo que identifica um conjunto de elementos.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Parágrafo (p ⇒ fluxo contínuo)</a:t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855774" cy="3852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574" y="1678500"/>
            <a:ext cx="3831026" cy="1936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Parágrafos (p ⇒ separado por espaço em branco)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 b="9262" l="6479" r="16472" t="16344"/>
          <a:stretch/>
        </p:blipFill>
        <p:spPr>
          <a:xfrm>
            <a:off x="169525" y="1119425"/>
            <a:ext cx="4143524" cy="317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225" y="1519825"/>
            <a:ext cx="3716925" cy="187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/>
        </p:nvSpPr>
        <p:spPr>
          <a:xfrm>
            <a:off x="4900225" y="3822100"/>
            <a:ext cx="38427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Parágrafo selecionado inicia nova linha e ocupa toda a extensão do browser.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 </a:t>
            </a:r>
            <a:r>
              <a:rPr b="1" lang="en"/>
              <a:t>display</a:t>
            </a:r>
            <a:endParaRPr b="1"/>
          </a:p>
        </p:txBody>
      </p:sp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Todo elemento possui um valor padrão para esse atributo.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 principais valores são: </a:t>
            </a:r>
            <a:r>
              <a:rPr b="1" lang="en"/>
              <a:t>block</a:t>
            </a:r>
            <a:r>
              <a:rPr lang="en"/>
              <a:t> e </a:t>
            </a:r>
            <a:r>
              <a:rPr b="1" lang="en"/>
              <a:t>inline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block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Um elemento </a:t>
            </a:r>
            <a:r>
              <a:rPr b="1" lang="en"/>
              <a:t>block</a:t>
            </a:r>
            <a:r>
              <a:rPr lang="en"/>
              <a:t> inicia uma nova linha.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Um elemento </a:t>
            </a:r>
            <a:r>
              <a:rPr b="1" lang="en"/>
              <a:t>block </a:t>
            </a:r>
            <a:r>
              <a:rPr lang="en"/>
              <a:t>ocupa toda a largura (</a:t>
            </a:r>
            <a:r>
              <a:rPr b="1" lang="en"/>
              <a:t>width</a:t>
            </a:r>
            <a:r>
              <a:rPr lang="en"/>
              <a:t>) possível.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</a:t>
            </a:r>
            <a:r>
              <a:rPr b="1" lang="en"/>
              <a:t>nline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Um elemento </a:t>
            </a:r>
            <a:r>
              <a:rPr b="1" lang="en"/>
              <a:t>inline </a:t>
            </a:r>
            <a:r>
              <a:rPr lang="en"/>
              <a:t>não inicia uma nova linha.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Um elemento </a:t>
            </a:r>
            <a:r>
              <a:rPr b="1" lang="en"/>
              <a:t>inline </a:t>
            </a:r>
            <a:r>
              <a:rPr lang="en"/>
              <a:t>ocupa apenas o espaço suficiente.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lock vs inline</a:t>
            </a:r>
            <a:endParaRPr/>
          </a:p>
        </p:txBody>
      </p:sp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14200"/>
            <a:ext cx="5040900" cy="30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175" y="1452438"/>
            <a:ext cx="3181000" cy="25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Quebra de linha</a:t>
            </a:r>
            <a:r>
              <a:rPr lang="en"/>
              <a:t> (br ⇒ separa linha da seguinte)</a:t>
            </a:r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>
            <a:alphaModFix/>
          </a:blip>
          <a:srcRect b="9078" l="0" r="22773" t="15204"/>
          <a:stretch/>
        </p:blipFill>
        <p:spPr>
          <a:xfrm>
            <a:off x="0" y="1336025"/>
            <a:ext cx="4152950" cy="323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350" y="1819071"/>
            <a:ext cx="3721125" cy="18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8"/>
          <p:cNvSpPr txBox="1"/>
          <p:nvPr/>
        </p:nvSpPr>
        <p:spPr>
          <a:xfrm>
            <a:off x="4828350" y="4236450"/>
            <a:ext cx="38427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que o efeito não é “exatamente”</a:t>
            </a:r>
            <a:br>
              <a:rPr lang="en"/>
            </a:br>
            <a:r>
              <a:rPr lang="en"/>
              <a:t>a</a:t>
            </a:r>
            <a:r>
              <a:rPr lang="en"/>
              <a:t>quele provavelmente desejado.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Pré-formatado </a:t>
            </a:r>
            <a:r>
              <a:rPr lang="en"/>
              <a:t>(pre ⇒ formate como fornecido)</a:t>
            </a:r>
            <a:endParaRPr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969950"/>
            <a:ext cx="4523549" cy="358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199" y="1638575"/>
            <a:ext cx="4163252" cy="21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Espaço sem quebra de linha</a:t>
            </a:r>
            <a:r>
              <a:rPr lang="en"/>
              <a:t> (</a:t>
            </a:r>
            <a:r>
              <a:rPr b="1" lang="en"/>
              <a:t>&amp;nbsp;</a:t>
            </a:r>
            <a:r>
              <a:rPr lang="en"/>
              <a:t>)</a:t>
            </a:r>
            <a:endParaRPr/>
          </a:p>
        </p:txBody>
      </p:sp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5775"/>
            <a:ext cx="4476100" cy="3550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425" y="1548650"/>
            <a:ext cx="4363100" cy="22050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4828350" y="4236450"/>
            <a:ext cx="38427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que no segundo parágrafo não </a:t>
            </a:r>
            <a:br>
              <a:rPr lang="en"/>
            </a:br>
            <a:r>
              <a:rPr lang="en"/>
              <a:t>t</a:t>
            </a:r>
            <a:r>
              <a:rPr lang="en"/>
              <a:t>em efeito os vários espaços inseridos</a:t>
            </a:r>
            <a:br>
              <a:rPr lang="en"/>
            </a:br>
            <a:r>
              <a:rPr lang="en"/>
              <a:t>(apenas um é considerado)</a:t>
            </a:r>
            <a:endParaRPr/>
          </a:p>
        </p:txBody>
      </p:sp>
      <p:sp>
        <p:nvSpPr>
          <p:cNvPr id="254" name="Google Shape;254;p40"/>
          <p:cNvSpPr txBox="1"/>
          <p:nvPr/>
        </p:nvSpPr>
        <p:spPr>
          <a:xfrm>
            <a:off x="63200" y="4548925"/>
            <a:ext cx="606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&amp;nbsp;</a:t>
            </a:r>
            <a:r>
              <a:rPr lang="en"/>
              <a:t>  NBSP (Non-Breaking SPace)</a:t>
            </a:r>
            <a:br>
              <a:rPr lang="en"/>
            </a:br>
            <a:r>
              <a:rPr b="1" lang="en"/>
              <a:t>&amp;#160;</a:t>
            </a:r>
            <a:r>
              <a:rPr lang="en"/>
              <a:t>  (non-breaking space)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níveis de heading em HTML5 (h1, h2, h3, h4, h5 e h6)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842049" cy="3841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849" y="725100"/>
            <a:ext cx="3844751" cy="3796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 (editor)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801000" y="4501375"/>
            <a:ext cx="421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http://brackets.io/</a:t>
            </a:r>
            <a:r>
              <a:rPr lang="en"/>
              <a:t> 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0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00" y="711000"/>
            <a:ext cx="3933350" cy="362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8598" y="711000"/>
            <a:ext cx="3239275" cy="25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1700" y="3566399"/>
            <a:ext cx="2593076" cy="13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com bullets configurados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599379" cy="426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179" y="801300"/>
            <a:ext cx="4087421" cy="403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Listas com bullets configurados</a:t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599379" cy="426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179" y="725100"/>
            <a:ext cx="4087421" cy="4035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Citação (</a:t>
            </a:r>
            <a:r>
              <a:rPr b="1" lang="en"/>
              <a:t>blockquote</a:t>
            </a:r>
            <a:r>
              <a:rPr lang="en"/>
              <a:t> e </a:t>
            </a:r>
            <a:r>
              <a:rPr b="1" lang="en"/>
              <a:t>cite</a:t>
            </a:r>
            <a:r>
              <a:rPr lang="en"/>
              <a:t>)</a:t>
            </a:r>
            <a:endParaRPr/>
          </a:p>
        </p:txBody>
      </p:sp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891125"/>
            <a:ext cx="48768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7051"/>
            <a:ext cx="4876800" cy="368574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4"/>
          <p:cNvSpPr txBox="1"/>
          <p:nvPr/>
        </p:nvSpPr>
        <p:spPr>
          <a:xfrm>
            <a:off x="572775" y="4395700"/>
            <a:ext cx="67698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 que poderia ser melhor nesse arquivo HTML?</a:t>
            </a:r>
            <a:br>
              <a:rPr lang="en"/>
            </a:br>
            <a:r>
              <a:rPr lang="en"/>
              <a:t>(resposta no próximo slide)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melhorar?</a:t>
            </a:r>
            <a:endParaRPr/>
          </a:p>
        </p:txBody>
      </p:sp>
      <p:sp>
        <p:nvSpPr>
          <p:cNvPr id="289" name="Google Shape;28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Indique a </a:t>
            </a:r>
            <a:br>
              <a:rPr lang="en"/>
            </a:br>
            <a:r>
              <a:rPr lang="en"/>
              <a:t>língua principal do texto</a:t>
            </a:r>
            <a:br>
              <a:rPr lang="en"/>
            </a:br>
            <a:r>
              <a:rPr b="1" lang="en">
                <a:solidFill>
                  <a:srgbClr val="FF0000"/>
                </a:solidFill>
              </a:rPr>
              <a:t>&lt;html lang=”pt-BR”&gt;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Indique o </a:t>
            </a:r>
            <a:r>
              <a:rPr b="1" lang="en"/>
              <a:t>charset</a:t>
            </a:r>
            <a:br>
              <a:rPr lang="en"/>
            </a:br>
            <a:r>
              <a:rPr b="1" lang="en">
                <a:solidFill>
                  <a:srgbClr val="FF0000"/>
                </a:solidFill>
              </a:rPr>
              <a:t>&lt;meta charset=”utf-8”&gt;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700" y="713725"/>
            <a:ext cx="5645301" cy="39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em html</a:t>
            </a:r>
            <a:r>
              <a:rPr lang="en"/>
              <a:t> (</a:t>
            </a:r>
            <a:r>
              <a:rPr b="1" lang="en"/>
              <a:t>code</a:t>
            </a:r>
            <a:r>
              <a:rPr lang="en"/>
              <a:t>)</a:t>
            </a:r>
            <a:endParaRPr/>
          </a:p>
        </p:txBody>
      </p:sp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1125"/>
            <a:ext cx="4501526" cy="34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801" y="965575"/>
            <a:ext cx="4337674" cy="325325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6"/>
          <p:cNvSpPr txBox="1"/>
          <p:nvPr/>
        </p:nvSpPr>
        <p:spPr>
          <a:xfrm>
            <a:off x="653150" y="4301625"/>
            <a:ext cx="606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&amp;lt; </a:t>
            </a:r>
            <a:r>
              <a:rPr lang="en"/>
              <a:t>e </a:t>
            </a:r>
            <a:r>
              <a:rPr b="1" lang="en"/>
              <a:t>&amp;#60;</a:t>
            </a:r>
            <a:r>
              <a:rPr lang="en"/>
              <a:t> são opções para o símbolo </a:t>
            </a:r>
            <a:r>
              <a:rPr b="1" lang="en"/>
              <a:t>&lt;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para outra página (</a:t>
            </a:r>
            <a:r>
              <a:rPr b="1" lang="en"/>
              <a:t>a</a:t>
            </a:r>
            <a:r>
              <a:rPr lang="en"/>
              <a:t>nchor)</a:t>
            </a:r>
            <a:endParaRPr/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225" y="879275"/>
            <a:ext cx="4820975" cy="391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550" y="1046450"/>
            <a:ext cx="4067451" cy="3050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Abrir página em outra aba (</a:t>
            </a:r>
            <a:r>
              <a:rPr b="1" lang="en"/>
              <a:t>target</a:t>
            </a:r>
            <a:r>
              <a:rPr lang="en"/>
              <a:t>)</a:t>
            </a:r>
            <a:endParaRPr/>
          </a:p>
        </p:txBody>
      </p:sp>
      <p:pic>
        <p:nvPicPr>
          <p:cNvPr id="311" name="Google Shape;31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" y="945300"/>
            <a:ext cx="4603949" cy="362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749" y="1009225"/>
            <a:ext cx="4166726" cy="312504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8"/>
          <p:cNvSpPr txBox="1"/>
          <p:nvPr/>
        </p:nvSpPr>
        <p:spPr>
          <a:xfrm>
            <a:off x="1436625" y="4320325"/>
            <a:ext cx="60402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(</a:t>
            </a:r>
            <a:r>
              <a:rPr b="1" lang="en"/>
              <a:t>target=”_blank”)</a:t>
            </a:r>
            <a:r>
              <a:rPr lang="en"/>
              <a:t> ⇒ nova aba é criada para o conteúdo do link.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(</a:t>
            </a:r>
            <a:r>
              <a:rPr b="1" lang="en"/>
              <a:t>target=”_self”</a:t>
            </a:r>
            <a:r>
              <a:rPr lang="en"/>
              <a:t>)   ⇒ mesma aba é empregada para o conteúdo.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para partes de uma página longa (</a:t>
            </a:r>
            <a:r>
              <a:rPr b="1" lang="en"/>
              <a:t>a</a:t>
            </a:r>
            <a:r>
              <a:rPr lang="en"/>
              <a:t>)</a:t>
            </a:r>
            <a:endParaRPr/>
          </a:p>
        </p:txBody>
      </p:sp>
      <p:sp>
        <p:nvSpPr>
          <p:cNvPr id="319" name="Google Shape;31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Identifique o “ponto” ou “local” para o qual se deseja deslocar</a:t>
            </a:r>
            <a:br>
              <a:rPr lang="en"/>
            </a:br>
            <a:r>
              <a:rPr b="1" lang="en" sz="2200">
                <a:solidFill>
                  <a:srgbClr val="0000FF"/>
                </a:solidFill>
              </a:rPr>
              <a:t>&lt;a name=”nomeUnico”&gt;&lt;/a&gt;</a:t>
            </a:r>
            <a:br>
              <a:rPr b="1" lang="en" sz="2200">
                <a:solidFill>
                  <a:srgbClr val="0000FF"/>
                </a:solidFill>
              </a:rPr>
            </a:br>
            <a:r>
              <a:rPr lang="en">
                <a:solidFill>
                  <a:srgbClr val="000000"/>
                </a:solidFill>
              </a:rPr>
              <a:t>Funciona como um marcador de posição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Crie um link que conduz ao “ponto” ou “local” desejado</a:t>
            </a:r>
            <a:br>
              <a:rPr lang="en"/>
            </a:br>
            <a:r>
              <a:rPr b="1" lang="en" sz="2200">
                <a:solidFill>
                  <a:srgbClr val="0000FF"/>
                </a:solidFill>
              </a:rPr>
              <a:t>&lt;a href=”#nomeUnico”&gt;Link para posição desejada&lt;/a&gt;</a:t>
            </a:r>
            <a:br>
              <a:rPr b="1" lang="en" sz="2200">
                <a:solidFill>
                  <a:srgbClr val="0000FF"/>
                </a:solidFill>
              </a:rPr>
            </a:br>
            <a:r>
              <a:rPr lang="en">
                <a:solidFill>
                  <a:schemeClr val="dk1"/>
                </a:solidFill>
              </a:rPr>
              <a:t>Estabelece link para a posição em que o marcador acima foi colocado</a:t>
            </a:r>
            <a:endParaRPr b="1" sz="2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para partes de uma página longa</a:t>
            </a:r>
            <a:r>
              <a:rPr lang="en"/>
              <a:t> (</a:t>
            </a:r>
            <a:r>
              <a:rPr b="1" lang="en"/>
              <a:t>a</a:t>
            </a:r>
            <a:r>
              <a:rPr lang="en"/>
              <a:t>)</a:t>
            </a:r>
            <a:endParaRPr/>
          </a:p>
        </p:txBody>
      </p:sp>
      <p:sp>
        <p:nvSpPr>
          <p:cNvPr id="325" name="Google Shape;325;p50"/>
          <p:cNvSpPr txBox="1"/>
          <p:nvPr/>
        </p:nvSpPr>
        <p:spPr>
          <a:xfrm>
            <a:off x="629175" y="4320325"/>
            <a:ext cx="6847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&lt;a name=”chave1”&gt;&lt;/a&gt;</a:t>
            </a:r>
            <a:r>
              <a:rPr lang="en"/>
              <a:t>  &lt;!-- valor para </a:t>
            </a:r>
            <a:r>
              <a:rPr b="1" lang="en"/>
              <a:t>name</a:t>
            </a:r>
            <a:r>
              <a:rPr lang="en"/>
              <a:t> deve ser único --&gt; 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&lt;a href=”#chave1”&gt;Link&lt;/a&gt;</a:t>
            </a:r>
            <a:r>
              <a:rPr lang="en"/>
              <a:t> &lt;!-- Link para posição onde está o </a:t>
            </a:r>
            <a:r>
              <a:rPr b="1" lang="en"/>
              <a:t>name</a:t>
            </a:r>
            <a:r>
              <a:rPr lang="en"/>
              <a:t> --&gt;</a:t>
            </a:r>
            <a:endParaRPr/>
          </a:p>
        </p:txBody>
      </p:sp>
      <p:pic>
        <p:nvPicPr>
          <p:cNvPr id="326" name="Google Shape;3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848" y="1071150"/>
            <a:ext cx="4439352" cy="332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25" y="957700"/>
            <a:ext cx="4095048" cy="3228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Inserindo uma imagem </a:t>
            </a:r>
            <a:r>
              <a:rPr lang="en"/>
              <a:t>(</a:t>
            </a:r>
            <a:r>
              <a:rPr b="1" lang="en"/>
              <a:t>img</a:t>
            </a:r>
            <a:r>
              <a:rPr lang="en"/>
              <a:t>)</a:t>
            </a:r>
            <a:endParaRPr/>
          </a:p>
        </p:txBody>
      </p: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5018097" cy="3539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900" y="725100"/>
            <a:ext cx="2798950" cy="34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 (uma alternativa)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2703"/>
            <a:ext cx="9144000" cy="376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em uma imagem</a:t>
            </a:r>
            <a:r>
              <a:rPr lang="en"/>
              <a:t> (</a:t>
            </a:r>
            <a:r>
              <a:rPr b="1" lang="en"/>
              <a:t>img</a:t>
            </a:r>
            <a:r>
              <a:rPr lang="en"/>
              <a:t>)</a:t>
            </a:r>
            <a:endParaRPr/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826" y="1042450"/>
            <a:ext cx="2382825" cy="29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26" y="678075"/>
            <a:ext cx="4996151" cy="38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 não responsiva</a:t>
            </a:r>
            <a:r>
              <a:rPr lang="en"/>
              <a:t> (</a:t>
            </a:r>
            <a:r>
              <a:rPr b="1" lang="en"/>
              <a:t>img</a:t>
            </a:r>
            <a:r>
              <a:rPr lang="en"/>
              <a:t>)</a:t>
            </a:r>
            <a:endParaRPr/>
          </a:p>
        </p:txBody>
      </p:sp>
      <p:sp>
        <p:nvSpPr>
          <p:cNvPr id="347" name="Google Shape;347;p53"/>
          <p:cNvSpPr txBox="1"/>
          <p:nvPr/>
        </p:nvSpPr>
        <p:spPr>
          <a:xfrm>
            <a:off x="1572925" y="4058175"/>
            <a:ext cx="6847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 de 9400x7000 pixels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Apenas parte é visível (superior esquerda que “cabe” na janela)</a:t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366790" cy="31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815" y="725100"/>
            <a:ext cx="3028097" cy="318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 responsiva</a:t>
            </a:r>
            <a:r>
              <a:rPr lang="en"/>
              <a:t> (</a:t>
            </a:r>
            <a:r>
              <a:rPr b="1" lang="en"/>
              <a:t>img</a:t>
            </a:r>
            <a:r>
              <a:rPr lang="en"/>
              <a:t>)</a:t>
            </a:r>
            <a:endParaRPr/>
          </a:p>
        </p:txBody>
      </p:sp>
      <p:sp>
        <p:nvSpPr>
          <p:cNvPr id="355" name="Google Shape;355;p54"/>
          <p:cNvSpPr txBox="1"/>
          <p:nvPr/>
        </p:nvSpPr>
        <p:spPr>
          <a:xfrm>
            <a:off x="629175" y="4320325"/>
            <a:ext cx="6847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imagem deve ocupar toda a largura da tela, e a altura será definida automaticamente, compatível com a largura, conforme ilustrado.</a:t>
            </a:r>
            <a:endParaRPr/>
          </a:p>
        </p:txBody>
      </p:sp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890001" cy="34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801" y="725100"/>
            <a:ext cx="3277671" cy="344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 pequena (180x180px)</a:t>
            </a:r>
            <a:br>
              <a:rPr lang="en"/>
            </a:br>
            <a:r>
              <a:rPr lang="en"/>
              <a:t>(efeito com ampliação da janela)</a:t>
            </a:r>
            <a:endParaRPr/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875" y="1463275"/>
            <a:ext cx="4367426" cy="3222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825" y="819150"/>
            <a:ext cx="1281900" cy="14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826" y="2491325"/>
            <a:ext cx="2557280" cy="219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 menor perde qualidade com aumento (</a:t>
            </a:r>
            <a:r>
              <a:rPr b="1" lang="en"/>
              <a:t>img</a:t>
            </a:r>
            <a:r>
              <a:rPr lang="en"/>
              <a:t>)</a:t>
            </a:r>
            <a:br>
              <a:rPr lang="en"/>
            </a:br>
            <a:r>
              <a:rPr lang="en"/>
              <a:t>(</a:t>
            </a:r>
            <a:r>
              <a:rPr lang="en"/>
              <a:t>c</a:t>
            </a:r>
            <a:r>
              <a:rPr lang="en"/>
              <a:t>onforme o aumento da janela)</a:t>
            </a:r>
            <a:endParaRPr/>
          </a:p>
        </p:txBody>
      </p:sp>
      <p:pic>
        <p:nvPicPr>
          <p:cNvPr id="371" name="Google Shape;37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1001" y="1078575"/>
            <a:ext cx="4260599" cy="365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75" y="1219850"/>
            <a:ext cx="4426201" cy="3373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Tamanho máximo 25% da tela</a:t>
            </a:r>
            <a:r>
              <a:rPr lang="en"/>
              <a:t> (</a:t>
            </a:r>
            <a:r>
              <a:rPr b="1" lang="en"/>
              <a:t>img</a:t>
            </a:r>
            <a:r>
              <a:rPr lang="en"/>
              <a:t>)</a:t>
            </a:r>
            <a:endParaRPr/>
          </a:p>
        </p:txBody>
      </p:sp>
      <p:pic>
        <p:nvPicPr>
          <p:cNvPr id="378" name="Google Shape;37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367426" cy="332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726" y="789238"/>
            <a:ext cx="4200525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 depende da largura</a:t>
            </a:r>
            <a:r>
              <a:rPr lang="en"/>
              <a:t> (</a:t>
            </a:r>
            <a:r>
              <a:rPr b="1" lang="en"/>
              <a:t>picture</a:t>
            </a:r>
            <a:r>
              <a:rPr lang="en"/>
              <a:t>)</a:t>
            </a:r>
            <a:endParaRPr/>
          </a:p>
        </p:txBody>
      </p:sp>
      <p:sp>
        <p:nvSpPr>
          <p:cNvPr id="385" name="Google Shape;385;p58"/>
          <p:cNvSpPr txBox="1"/>
          <p:nvPr/>
        </p:nvSpPr>
        <p:spPr>
          <a:xfrm>
            <a:off x="629175" y="4320325"/>
            <a:ext cx="6847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Quando se aumenta/diminui o tamanho 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janela, a imagem compatível com o tamanho é utilizada.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imagem (img) é utilizada se nenhuma condição é satisfeita.</a:t>
            </a:r>
            <a:endParaRPr/>
          </a:p>
        </p:txBody>
      </p:sp>
      <p:pic>
        <p:nvPicPr>
          <p:cNvPr id="386" name="Google Shape;38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918" y="249325"/>
            <a:ext cx="1806350" cy="20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060" y="2419775"/>
            <a:ext cx="3078067" cy="272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25100"/>
            <a:ext cx="4634274" cy="36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Áudio</a:t>
            </a:r>
            <a:r>
              <a:rPr lang="en"/>
              <a:t> (</a:t>
            </a:r>
            <a:r>
              <a:rPr b="1" lang="en"/>
              <a:t>audio</a:t>
            </a:r>
            <a:r>
              <a:rPr lang="en"/>
              <a:t>)</a:t>
            </a:r>
            <a:endParaRPr/>
          </a:p>
        </p:txBody>
      </p:sp>
      <p:pic>
        <p:nvPicPr>
          <p:cNvPr id="394" name="Google Shape;39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411761" cy="4098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561" y="725100"/>
            <a:ext cx="4275040" cy="334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Áudio (ofereça alternativa de formato)</a:t>
            </a:r>
            <a:r>
              <a:rPr lang="en"/>
              <a:t> (</a:t>
            </a:r>
            <a:r>
              <a:rPr b="1" lang="en"/>
              <a:t>audio</a:t>
            </a:r>
            <a:r>
              <a:rPr lang="en"/>
              <a:t>)</a:t>
            </a:r>
            <a:endParaRPr/>
          </a:p>
        </p:txBody>
      </p:sp>
      <p:sp>
        <p:nvSpPr>
          <p:cNvPr id="401" name="Google Shape;401;p60"/>
          <p:cNvSpPr txBox="1"/>
          <p:nvPr/>
        </p:nvSpPr>
        <p:spPr>
          <a:xfrm>
            <a:off x="629175" y="4320325"/>
            <a:ext cx="6847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a primeira fonte (source) não tiver suporte pelo browser, então tente o seguinte. Nesse exemplo, o primeiro é um arquivo mp3, o seguinte um ogg.</a:t>
            </a:r>
            <a:endParaRPr/>
          </a:p>
        </p:txBody>
      </p:sp>
      <p:pic>
        <p:nvPicPr>
          <p:cNvPr id="402" name="Google Shape;4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5100"/>
            <a:ext cx="5413625" cy="354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2869" y="945300"/>
            <a:ext cx="3425581" cy="2662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Exibir vídeo</a:t>
            </a:r>
            <a:r>
              <a:rPr lang="en"/>
              <a:t> com controles (</a:t>
            </a:r>
            <a:r>
              <a:rPr b="1" lang="en"/>
              <a:t>video</a:t>
            </a:r>
            <a:r>
              <a:rPr lang="en"/>
              <a:t>)</a:t>
            </a:r>
            <a:endParaRPr/>
          </a:p>
        </p:txBody>
      </p:sp>
      <p:pic>
        <p:nvPicPr>
          <p:cNvPr id="409" name="Google Shape;4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591832" cy="426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632" y="725100"/>
            <a:ext cx="4094968" cy="355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Plugin para o Visual Studio Code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Visualizar o efeito de cada caractere inserido em HTML. </a:t>
            </a:r>
            <a:endParaRPr/>
          </a:p>
        </p:txBody>
      </p:sp>
      <p:pic>
        <p:nvPicPr>
          <p:cNvPr id="88" name="Google Shape;88;p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988" y="1674800"/>
            <a:ext cx="705802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(</a:t>
            </a:r>
            <a:r>
              <a:rPr b="1" lang="en"/>
              <a:t>table</a:t>
            </a:r>
            <a:r>
              <a:rPr lang="en"/>
              <a:t>)</a:t>
            </a:r>
            <a:endParaRPr/>
          </a:p>
        </p:txBody>
      </p:sp>
      <p:pic>
        <p:nvPicPr>
          <p:cNvPr id="416" name="Google Shape;4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980620" cy="34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270" y="840450"/>
            <a:ext cx="3706180" cy="277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Embutir em sua página conteúdo de outra </a:t>
            </a:r>
            <a:r>
              <a:rPr lang="en"/>
              <a:t>(</a:t>
            </a:r>
            <a:r>
              <a:rPr b="1" lang="en"/>
              <a:t>iframe</a:t>
            </a:r>
            <a:r>
              <a:rPr lang="en"/>
              <a:t>)</a:t>
            </a:r>
            <a:endParaRPr/>
          </a:p>
        </p:txBody>
      </p:sp>
      <p:pic>
        <p:nvPicPr>
          <p:cNvPr id="423" name="Google Shape;42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50" y="983675"/>
            <a:ext cx="4797663" cy="374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463" y="1825738"/>
            <a:ext cx="3877388" cy="206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Embutir uma página em outra</a:t>
            </a:r>
            <a:r>
              <a:rPr lang="en"/>
              <a:t> (</a:t>
            </a:r>
            <a:r>
              <a:rPr b="1" lang="en"/>
              <a:t>iframe</a:t>
            </a:r>
            <a:r>
              <a:rPr lang="en"/>
              <a:t>)</a:t>
            </a:r>
            <a:endParaRPr/>
          </a:p>
        </p:txBody>
      </p:sp>
      <p:pic>
        <p:nvPicPr>
          <p:cNvPr id="430" name="Google Shape;4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2977"/>
            <a:ext cx="4947875" cy="401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875" y="1057175"/>
            <a:ext cx="3891324" cy="352651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4"/>
          <p:cNvSpPr txBox="1"/>
          <p:nvPr/>
        </p:nvSpPr>
        <p:spPr>
          <a:xfrm>
            <a:off x="7709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X-Frame-Options</a:t>
            </a:r>
            <a:r>
              <a:rPr lang="en"/>
              <a:t> (header) pode bloquear uso de frame, iframe e object.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Embutir página depende de permissão</a:t>
            </a:r>
            <a:endParaRPr/>
          </a:p>
        </p:txBody>
      </p:sp>
      <p:pic>
        <p:nvPicPr>
          <p:cNvPr id="438" name="Google Shape;4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025" y="689850"/>
            <a:ext cx="6375300" cy="42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5"/>
          <p:cNvSpPr/>
          <p:nvPr/>
        </p:nvSpPr>
        <p:spPr>
          <a:xfrm>
            <a:off x="5607700" y="3063650"/>
            <a:ext cx="1302900" cy="622200"/>
          </a:xfrm>
          <a:prstGeom prst="rect">
            <a:avLst/>
          </a:prstGeom>
          <a:noFill/>
          <a:ln cap="flat" cmpd="sng" w="1143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Formulários </a:t>
            </a:r>
            <a:r>
              <a:rPr lang="en"/>
              <a:t>(</a:t>
            </a:r>
            <a:r>
              <a:rPr b="1" lang="en"/>
              <a:t>form</a:t>
            </a:r>
            <a:r>
              <a:rPr lang="en"/>
              <a:t>)</a:t>
            </a:r>
            <a:endParaRPr/>
          </a:p>
        </p:txBody>
      </p:sp>
      <p:sp>
        <p:nvSpPr>
          <p:cNvPr id="445" name="Google Shape;445;p66"/>
          <p:cNvSpPr txBox="1"/>
          <p:nvPr/>
        </p:nvSpPr>
        <p:spPr>
          <a:xfrm>
            <a:off x="7709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Entrada de dados vazia (sem elementos). Ação a ser executada quando submetido (</a:t>
            </a:r>
            <a:r>
              <a:rPr b="1" lang="en"/>
              <a:t>action</a:t>
            </a:r>
            <a:r>
              <a:rPr lang="en"/>
              <a:t>). Método http a ser empregado para submissão (</a:t>
            </a:r>
            <a:r>
              <a:rPr b="1" lang="en"/>
              <a:t>method</a:t>
            </a:r>
            <a:r>
              <a:rPr lang="en"/>
              <a:t>).</a:t>
            </a:r>
            <a:endParaRPr/>
          </a:p>
        </p:txBody>
      </p:sp>
      <p:pic>
        <p:nvPicPr>
          <p:cNvPr id="446" name="Google Shape;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17" y="725100"/>
            <a:ext cx="4733483" cy="356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Entrada de texto (uma linha apenas) </a:t>
            </a:r>
            <a:r>
              <a:rPr lang="en"/>
              <a:t>(</a:t>
            </a:r>
            <a:r>
              <a:rPr b="1" lang="en"/>
              <a:t>text</a:t>
            </a:r>
            <a:r>
              <a:rPr lang="en"/>
              <a:t>)</a:t>
            </a:r>
            <a:endParaRPr/>
          </a:p>
        </p:txBody>
      </p:sp>
      <p:sp>
        <p:nvSpPr>
          <p:cNvPr id="453" name="Google Shape;453;p67"/>
          <p:cNvSpPr txBox="1"/>
          <p:nvPr/>
        </p:nvSpPr>
        <p:spPr>
          <a:xfrm>
            <a:off x="770900" y="4506775"/>
            <a:ext cx="78651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Rótulo para campo</a:t>
            </a:r>
            <a:r>
              <a:rPr lang="en"/>
              <a:t> (</a:t>
            </a:r>
            <a:r>
              <a:rPr b="1" lang="en"/>
              <a:t>label</a:t>
            </a:r>
            <a:r>
              <a:rPr lang="en"/>
              <a:t>). Ligado ao campo de identificador </a:t>
            </a:r>
            <a:r>
              <a:rPr b="1" lang="en"/>
              <a:t>nome</a:t>
            </a:r>
            <a:r>
              <a:rPr lang="en"/>
              <a:t>.</a:t>
            </a:r>
            <a:br>
              <a:rPr lang="en"/>
            </a:br>
            <a:r>
              <a:rPr lang="en"/>
              <a:t>Campo de texto (</a:t>
            </a:r>
            <a:r>
              <a:rPr b="1" lang="en"/>
              <a:t>type=”text”</a:t>
            </a:r>
            <a:r>
              <a:rPr lang="en"/>
              <a:t>) Identificador do conteúdo que será enviado ao servidor (</a:t>
            </a:r>
            <a:r>
              <a:rPr b="1" lang="en"/>
              <a:t>n</a:t>
            </a:r>
            <a:r>
              <a:rPr lang="en"/>
              <a:t>).</a:t>
            </a:r>
            <a:endParaRPr/>
          </a:p>
        </p:txBody>
      </p:sp>
      <p:pic>
        <p:nvPicPr>
          <p:cNvPr id="454" name="Google Shape;4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17" y="725100"/>
            <a:ext cx="4733483" cy="356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Entrada de texto (uma linha apenas) (</a:t>
            </a:r>
            <a:r>
              <a:rPr b="1" lang="en"/>
              <a:t>password</a:t>
            </a:r>
            <a:r>
              <a:rPr lang="en"/>
              <a:t>)</a:t>
            </a:r>
            <a:endParaRPr/>
          </a:p>
        </p:txBody>
      </p:sp>
      <p:sp>
        <p:nvSpPr>
          <p:cNvPr id="461" name="Google Shape;461;p68"/>
          <p:cNvSpPr txBox="1"/>
          <p:nvPr/>
        </p:nvSpPr>
        <p:spPr>
          <a:xfrm>
            <a:off x="7709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Segredo </a:t>
            </a:r>
            <a:r>
              <a:rPr lang="en"/>
              <a:t>(</a:t>
            </a:r>
            <a:r>
              <a:rPr b="1" lang="en"/>
              <a:t>type=”password”</a:t>
            </a:r>
            <a:r>
              <a:rPr lang="en"/>
              <a:t>)</a:t>
            </a:r>
            <a:br>
              <a:rPr lang="en"/>
            </a:br>
            <a:r>
              <a:rPr lang="en"/>
              <a:t>Caracteres não são exibidos </a:t>
            </a:r>
            <a:endParaRPr/>
          </a:p>
        </p:txBody>
      </p:sp>
      <p:pic>
        <p:nvPicPr>
          <p:cNvPr id="462" name="Google Shape;4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17" y="725100"/>
            <a:ext cx="4733483" cy="356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Entrada de texto (credencial)</a:t>
            </a:r>
            <a:endParaRPr/>
          </a:p>
        </p:txBody>
      </p:sp>
      <p:sp>
        <p:nvSpPr>
          <p:cNvPr id="469" name="Google Shape;469;p69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 </a:t>
            </a:r>
            <a:r>
              <a:rPr b="1" lang="en"/>
              <a:t>get </a:t>
            </a:r>
            <a:r>
              <a:rPr lang="en"/>
              <a:t>não recomendado nesse cenário</a:t>
            </a:r>
            <a:br>
              <a:rPr lang="en"/>
            </a:br>
            <a:r>
              <a:rPr b="1" lang="en"/>
              <a:t>http://127.0.0.1:62951/forms/f03.html?n=adsfasdf&amp;s=aasdfasdfasdf#  </a:t>
            </a:r>
            <a:endParaRPr b="1"/>
          </a:p>
        </p:txBody>
      </p:sp>
      <p:pic>
        <p:nvPicPr>
          <p:cNvPr id="470" name="Google Shape;47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17" y="725100"/>
            <a:ext cx="4733483" cy="3565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Limpar campos (</a:t>
            </a:r>
            <a:r>
              <a:rPr b="1" lang="en"/>
              <a:t>reset</a:t>
            </a:r>
            <a:r>
              <a:rPr lang="en"/>
              <a:t>)</a:t>
            </a:r>
            <a:endParaRPr/>
          </a:p>
        </p:txBody>
      </p:sp>
      <p:sp>
        <p:nvSpPr>
          <p:cNvPr id="477" name="Google Shape;477;p70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Campos do formulário são atualizados com os valores padrão quando se clica no elemento cujo tipo é </a:t>
            </a:r>
            <a:r>
              <a:rPr b="1" lang="en"/>
              <a:t>reset</a:t>
            </a:r>
            <a:r>
              <a:rPr lang="en"/>
              <a:t>.</a:t>
            </a:r>
            <a:endParaRPr/>
          </a:p>
        </p:txBody>
      </p:sp>
      <p:pic>
        <p:nvPicPr>
          <p:cNvPr id="478" name="Google Shape;47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17" y="725100"/>
            <a:ext cx="4733483" cy="355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Endereço de email </a:t>
            </a:r>
            <a:r>
              <a:rPr lang="en"/>
              <a:t>(</a:t>
            </a:r>
            <a:r>
              <a:rPr b="1" lang="en"/>
              <a:t>email</a:t>
            </a:r>
            <a:r>
              <a:rPr lang="en"/>
              <a:t>)</a:t>
            </a:r>
            <a:endParaRPr/>
          </a:p>
        </p:txBody>
      </p:sp>
      <p:sp>
        <p:nvSpPr>
          <p:cNvPr id="485" name="Google Shape;485;p71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que ao tentar enviar um email inválido, o navegador fornece alguma orientação ao usuário.</a:t>
            </a:r>
            <a:endParaRPr/>
          </a:p>
        </p:txBody>
      </p:sp>
      <p:pic>
        <p:nvPicPr>
          <p:cNvPr id="486" name="Google Shape;4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117" y="725100"/>
            <a:ext cx="4733483" cy="355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Atualiza navegador quando arquivo é salvo...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250" y="2118850"/>
            <a:ext cx="7639050" cy="17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Entrada de texto (mais de uma linha) </a:t>
            </a:r>
            <a:r>
              <a:rPr lang="en"/>
              <a:t>(</a:t>
            </a:r>
            <a:r>
              <a:rPr b="1" lang="en"/>
              <a:t>textarea</a:t>
            </a:r>
            <a:r>
              <a:rPr lang="en"/>
              <a:t>)</a:t>
            </a:r>
            <a:endParaRPr/>
          </a:p>
        </p:txBody>
      </p:sp>
      <p:sp>
        <p:nvSpPr>
          <p:cNvPr id="493" name="Google Shape;493;p72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Texto contendo mais de uma linha (</a:t>
            </a:r>
            <a:r>
              <a:rPr b="1" lang="en"/>
              <a:t>textarea</a:t>
            </a:r>
            <a:r>
              <a:rPr lang="en"/>
              <a:t>)</a:t>
            </a:r>
            <a:endParaRPr/>
          </a:p>
        </p:txBody>
      </p:sp>
      <p:pic>
        <p:nvPicPr>
          <p:cNvPr id="494" name="Google Shape;4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17" y="725100"/>
            <a:ext cx="4733482" cy="352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Campo obrigatório</a:t>
            </a:r>
            <a:r>
              <a:rPr lang="en"/>
              <a:t> (</a:t>
            </a:r>
            <a:r>
              <a:rPr b="1" lang="en"/>
              <a:t>required=”required”</a:t>
            </a:r>
            <a:r>
              <a:rPr lang="en"/>
              <a:t>)</a:t>
            </a:r>
            <a:endParaRPr/>
          </a:p>
        </p:txBody>
      </p:sp>
      <p:sp>
        <p:nvSpPr>
          <p:cNvPr id="501" name="Google Shape;501;p73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Atributo </a:t>
            </a:r>
            <a:r>
              <a:rPr b="1" lang="en"/>
              <a:t>required </a:t>
            </a:r>
            <a:r>
              <a:rPr lang="en"/>
              <a:t>indica se preenchimento é obrigatório para submissão.</a:t>
            </a:r>
            <a:endParaRPr/>
          </a:p>
        </p:txBody>
      </p:sp>
      <p:pic>
        <p:nvPicPr>
          <p:cNvPr id="502" name="Google Shape;50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17" y="725100"/>
            <a:ext cx="4733482" cy="352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Opções de preenchimento </a:t>
            </a:r>
            <a:r>
              <a:rPr lang="en"/>
              <a:t>(</a:t>
            </a:r>
            <a:r>
              <a:rPr b="1" lang="en"/>
              <a:t>datalist</a:t>
            </a:r>
            <a:r>
              <a:rPr lang="en"/>
              <a:t>)</a:t>
            </a:r>
            <a:endParaRPr/>
          </a:p>
        </p:txBody>
      </p:sp>
      <p:sp>
        <p:nvSpPr>
          <p:cNvPr id="509" name="Google Shape;509;p74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Opções compatíveis com entrada (parcial) são exibidas, conforme ilustrado.</a:t>
            </a:r>
            <a:endParaRPr/>
          </a:p>
        </p:txBody>
      </p:sp>
      <p:pic>
        <p:nvPicPr>
          <p:cNvPr id="510" name="Google Shape;5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17" y="725100"/>
            <a:ext cx="4733482" cy="352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Marcar opções</a:t>
            </a:r>
            <a:r>
              <a:rPr lang="en"/>
              <a:t> (</a:t>
            </a:r>
            <a:r>
              <a:rPr b="1" lang="en"/>
              <a:t>checkbox</a:t>
            </a:r>
            <a:r>
              <a:rPr lang="en"/>
              <a:t>)</a:t>
            </a:r>
            <a:endParaRPr/>
          </a:p>
        </p:txBody>
      </p:sp>
      <p:sp>
        <p:nvSpPr>
          <p:cNvPr id="517" name="Google Shape;517;p75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que ambas as opções podem ser marcadas. Serão enviadas por meio do nome </a:t>
            </a:r>
            <a:r>
              <a:rPr b="1" lang="en"/>
              <a:t>fruta</a:t>
            </a:r>
            <a:r>
              <a:rPr lang="en"/>
              <a:t>.</a:t>
            </a:r>
            <a:endParaRPr/>
          </a:p>
        </p:txBody>
      </p:sp>
      <p:pic>
        <p:nvPicPr>
          <p:cNvPr id="518" name="Google Shape;51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275" y="1258248"/>
            <a:ext cx="3953325" cy="27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4733476" cy="3263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única opção</a:t>
            </a:r>
            <a:r>
              <a:rPr lang="en"/>
              <a:t> (</a:t>
            </a:r>
            <a:r>
              <a:rPr b="1" lang="en"/>
              <a:t>radio</a:t>
            </a:r>
            <a:r>
              <a:rPr lang="en"/>
              <a:t>)</a:t>
            </a:r>
            <a:endParaRPr/>
          </a:p>
        </p:txBody>
      </p:sp>
      <p:sp>
        <p:nvSpPr>
          <p:cNvPr id="525" name="Google Shape;525;p76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Nesse caso, um único valor será enviado por meio do nome </a:t>
            </a:r>
            <a:r>
              <a:rPr b="1" lang="en"/>
              <a:t>periodo</a:t>
            </a:r>
            <a:r>
              <a:rPr lang="en"/>
              <a:t>. </a:t>
            </a:r>
            <a:br>
              <a:rPr lang="en"/>
            </a:br>
            <a:r>
              <a:rPr lang="en"/>
              <a:t>A saber: matutino, vespertino ou noturno. </a:t>
            </a:r>
            <a:endParaRPr/>
          </a:p>
        </p:txBody>
      </p:sp>
      <p:pic>
        <p:nvPicPr>
          <p:cNvPr id="526" name="Google Shape;52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996636" cy="367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623" y="1470238"/>
            <a:ext cx="3171100" cy="21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única opção (</a:t>
            </a:r>
            <a:r>
              <a:rPr b="1" lang="en"/>
              <a:t>radio</a:t>
            </a:r>
            <a:r>
              <a:rPr lang="en"/>
              <a:t>)</a:t>
            </a:r>
            <a:endParaRPr/>
          </a:p>
        </p:txBody>
      </p:sp>
      <p:sp>
        <p:nvSpPr>
          <p:cNvPr id="533" name="Google Shape;533;p77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Necessariamente uma das opções estará marcada. Inicialmente é apresentada a opção </a:t>
            </a:r>
            <a:r>
              <a:rPr b="1" lang="en"/>
              <a:t>Matutino</a:t>
            </a:r>
            <a:r>
              <a:rPr lang="en"/>
              <a:t>.</a:t>
            </a:r>
            <a:r>
              <a:rPr lang="en"/>
              <a:t> </a:t>
            </a:r>
            <a:endParaRPr/>
          </a:p>
        </p:txBody>
      </p:sp>
      <p:pic>
        <p:nvPicPr>
          <p:cNvPr id="534" name="Google Shape;5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937075" cy="36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7"/>
          <p:cNvSpPr/>
          <p:nvPr/>
        </p:nvSpPr>
        <p:spPr>
          <a:xfrm>
            <a:off x="3682650" y="1385100"/>
            <a:ext cx="316800" cy="786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350" y="1385100"/>
            <a:ext cx="3749725" cy="2575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Seleção </a:t>
            </a:r>
            <a:r>
              <a:rPr lang="en"/>
              <a:t>(</a:t>
            </a:r>
            <a:r>
              <a:rPr b="1" lang="en"/>
              <a:t>select</a:t>
            </a:r>
            <a:r>
              <a:rPr lang="en"/>
              <a:t>)</a:t>
            </a:r>
            <a:endParaRPr/>
          </a:p>
        </p:txBody>
      </p:sp>
      <p:sp>
        <p:nvSpPr>
          <p:cNvPr id="542" name="Google Shape;542;p78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única opção, nessa configuração, pode ser selecionada.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 possível predefinir a quantidade de opções visíveis (</a:t>
            </a:r>
            <a:r>
              <a:rPr b="1" lang="en"/>
              <a:t>size</a:t>
            </a:r>
            <a:r>
              <a:rPr lang="en"/>
              <a:t>)</a:t>
            </a:r>
            <a:endParaRPr/>
          </a:p>
        </p:txBody>
      </p:sp>
      <p:pic>
        <p:nvPicPr>
          <p:cNvPr id="543" name="Google Shape;54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17" y="725100"/>
            <a:ext cx="4733482" cy="3529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 </a:t>
            </a:r>
            <a:r>
              <a:rPr lang="en"/>
              <a:t>(</a:t>
            </a:r>
            <a:r>
              <a:rPr b="1" lang="en"/>
              <a:t>button</a:t>
            </a:r>
            <a:r>
              <a:rPr lang="en"/>
              <a:t>)</a:t>
            </a:r>
            <a:endParaRPr/>
          </a:p>
        </p:txBody>
      </p:sp>
      <p:sp>
        <p:nvSpPr>
          <p:cNvPr id="550" name="Google Shape;550;p79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Estilo mais contemporâneo faz uso de </a:t>
            </a:r>
            <a:r>
              <a:rPr b="1" lang="en"/>
              <a:t>button</a:t>
            </a:r>
            <a:r>
              <a:rPr lang="en"/>
              <a:t> em vez de </a:t>
            </a:r>
            <a:r>
              <a:rPr b="1" lang="en"/>
              <a:t>input</a:t>
            </a:r>
            <a:r>
              <a:rPr lang="en"/>
              <a:t> para identificar ação.</a:t>
            </a:r>
            <a:endParaRPr/>
          </a:p>
        </p:txBody>
      </p:sp>
      <p:pic>
        <p:nvPicPr>
          <p:cNvPr id="551" name="Google Shape;55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117" y="725100"/>
            <a:ext cx="4733482" cy="352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(</a:t>
            </a:r>
            <a:r>
              <a:rPr b="1" lang="en"/>
              <a:t>date</a:t>
            </a:r>
            <a:r>
              <a:rPr lang="en"/>
              <a:t>)</a:t>
            </a:r>
            <a:endParaRPr/>
          </a:p>
        </p:txBody>
      </p:sp>
      <p:sp>
        <p:nvSpPr>
          <p:cNvPr id="558" name="Google Shape;558;p80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 que será enviada para o servidor a informação (data) fornecida associada ao nome </a:t>
            </a:r>
            <a:r>
              <a:rPr b="1" lang="en"/>
              <a:t>dn</a:t>
            </a:r>
            <a:r>
              <a:rPr lang="en"/>
              <a:t>.</a:t>
            </a:r>
            <a:endParaRPr/>
          </a:p>
        </p:txBody>
      </p:sp>
      <p:pic>
        <p:nvPicPr>
          <p:cNvPr id="559" name="Google Shape;5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117" y="725100"/>
            <a:ext cx="4733482" cy="3529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3953317" cy="36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Agrupar campos de formulário</a:t>
            </a:r>
            <a:r>
              <a:rPr lang="en"/>
              <a:t> (</a:t>
            </a:r>
            <a:r>
              <a:rPr b="1" lang="en"/>
              <a:t>fieldset</a:t>
            </a:r>
            <a:r>
              <a:rPr lang="en"/>
              <a:t>)</a:t>
            </a:r>
            <a:endParaRPr/>
          </a:p>
        </p:txBody>
      </p:sp>
      <p:sp>
        <p:nvSpPr>
          <p:cNvPr id="566" name="Google Shape;566;p81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Campos podem ser agrupados para facilitar a compreensão para o usuário, inclusive a configuração da apresentação. </a:t>
            </a:r>
            <a:endParaRPr/>
          </a:p>
        </p:txBody>
      </p:sp>
      <p:pic>
        <p:nvPicPr>
          <p:cNvPr id="567" name="Google Shape;56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953318" cy="339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118" y="725100"/>
            <a:ext cx="3820961" cy="362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um recurso (plugin) relevante...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825" y="1779575"/>
            <a:ext cx="73723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Comentários em HTML (</a:t>
            </a:r>
            <a:r>
              <a:rPr b="1" lang="en"/>
              <a:t>&lt;!-- comentário </a:t>
            </a:r>
            <a:r>
              <a:rPr b="1" lang="en"/>
              <a:t>--&gt;</a:t>
            </a:r>
            <a:r>
              <a:rPr lang="en"/>
              <a:t>)</a:t>
            </a:r>
            <a:endParaRPr/>
          </a:p>
        </p:txBody>
      </p:sp>
      <p:sp>
        <p:nvSpPr>
          <p:cNvPr id="574" name="Google Shape;574;p82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Campos podem ser agrupados para facilitar a compreensão para o usuário, inclusive a configuração da apresentação. </a:t>
            </a:r>
            <a:endParaRPr/>
          </a:p>
        </p:txBody>
      </p:sp>
      <p:pic>
        <p:nvPicPr>
          <p:cNvPr id="575" name="Google Shape;57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228948" cy="36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6550" y="725100"/>
            <a:ext cx="5067450" cy="3268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HEAD (parte de uma página)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582" name="Google Shape;582;p83"/>
          <p:cNvSpPr txBox="1"/>
          <p:nvPr/>
        </p:nvSpPr>
        <p:spPr>
          <a:xfrm>
            <a:off x="706825" y="4501375"/>
            <a:ext cx="4218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http://gethead.info/</a:t>
            </a:r>
            <a:r>
              <a:rPr lang="en"/>
              <a:t> </a:t>
            </a:r>
            <a:endParaRPr/>
          </a:p>
        </p:txBody>
      </p:sp>
      <p:pic>
        <p:nvPicPr>
          <p:cNvPr id="583" name="Google Shape;58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25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8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2425" y="725100"/>
            <a:ext cx="4990135" cy="36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Informações relevantes </a:t>
            </a:r>
            <a:r>
              <a:rPr lang="en" sz="2600"/>
              <a:t>(</a:t>
            </a:r>
            <a:r>
              <a:rPr b="1" lang="en" sz="2600"/>
              <a:t>&lt;meta name=”description” ...&gt;</a:t>
            </a:r>
            <a:r>
              <a:rPr lang="en" sz="2600"/>
              <a:t>)</a:t>
            </a:r>
            <a:endParaRPr sz="2600"/>
          </a:p>
        </p:txBody>
      </p:sp>
      <p:sp>
        <p:nvSpPr>
          <p:cNvPr id="590" name="Google Shape;590;p84"/>
          <p:cNvSpPr txBox="1"/>
          <p:nvPr/>
        </p:nvSpPr>
        <p:spPr>
          <a:xfrm>
            <a:off x="152400" y="4506775"/>
            <a:ext cx="68313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tags (são numerosas). As duas mais importantes: </a:t>
            </a:r>
            <a:r>
              <a:rPr b="1" lang="en"/>
              <a:t>title</a:t>
            </a:r>
            <a:r>
              <a:rPr lang="en"/>
              <a:t> e </a:t>
            </a:r>
            <a:r>
              <a:rPr b="1" lang="en"/>
              <a:t>description</a:t>
            </a:r>
            <a:r>
              <a:rPr lang="en"/>
              <a:t>.</a:t>
            </a:r>
            <a:endParaRPr/>
          </a:p>
        </p:txBody>
      </p:sp>
      <p:pic>
        <p:nvPicPr>
          <p:cNvPr id="591" name="Google Shape;5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771751" cy="194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25" y="3131825"/>
            <a:ext cx="8499575" cy="925687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4"/>
          <p:cNvSpPr txBox="1"/>
          <p:nvPr/>
        </p:nvSpPr>
        <p:spPr>
          <a:xfrm>
            <a:off x="4246600" y="1240425"/>
            <a:ext cx="4365900" cy="830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 no Google:</a:t>
            </a:r>
            <a:br>
              <a:rPr lang="en"/>
            </a:br>
            <a:r>
              <a:rPr lang="en"/>
              <a:t>de onde vem “Tudo sobre a vida e</a:t>
            </a:r>
            <a:br>
              <a:rPr lang="en"/>
            </a:br>
            <a:r>
              <a:rPr lang="en"/>
              <a:t>carreira do craque</a:t>
            </a:r>
            <a:r>
              <a:rPr lang="en"/>
              <a:t>...</a:t>
            </a:r>
            <a:r>
              <a:rPr lang="en"/>
              <a:t>”?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tags</a:t>
            </a:r>
            <a:br>
              <a:rPr lang="en"/>
            </a:br>
            <a:r>
              <a:rPr lang="en"/>
              <a:t>O que é relevante?</a:t>
            </a:r>
            <a:endParaRPr/>
          </a:p>
        </p:txBody>
      </p:sp>
      <p:sp>
        <p:nvSpPr>
          <p:cNvPr id="599" name="Google Shape;599;p85"/>
          <p:cNvSpPr txBox="1"/>
          <p:nvPr>
            <p:ph idx="1" type="body"/>
          </p:nvPr>
        </p:nvSpPr>
        <p:spPr>
          <a:xfrm>
            <a:off x="169750" y="1866425"/>
            <a:ext cx="3342300" cy="27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&lt;meta </a:t>
            </a:r>
            <a:r>
              <a:rPr b="1" lang="en"/>
              <a:t>name</a:t>
            </a:r>
            <a:r>
              <a:rPr lang="en"/>
              <a:t>=”</a:t>
            </a:r>
            <a:r>
              <a:rPr lang="en" u="sng"/>
              <a:t>description</a:t>
            </a:r>
            <a:r>
              <a:rPr lang="en"/>
              <a:t>”</a:t>
            </a:r>
            <a:br>
              <a:rPr lang="en"/>
            </a:br>
            <a:r>
              <a:rPr b="1" lang="en"/>
              <a:t>content</a:t>
            </a:r>
            <a:r>
              <a:rPr lang="en"/>
              <a:t>=”</a:t>
            </a:r>
            <a:r>
              <a:rPr lang="en" u="sng"/>
              <a:t>Aqui!!! Sim, aqui!</a:t>
            </a:r>
            <a:r>
              <a:rPr lang="en"/>
              <a:t>” /&gt;</a:t>
            </a:r>
            <a:endParaRPr/>
          </a:p>
        </p:txBody>
      </p:sp>
      <p:pic>
        <p:nvPicPr>
          <p:cNvPr id="600" name="Google Shape;600;p8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347" y="0"/>
            <a:ext cx="553765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85"/>
          <p:cNvSpPr txBox="1"/>
          <p:nvPr/>
        </p:nvSpPr>
        <p:spPr>
          <a:xfrm>
            <a:off x="311700" y="4568825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https://goo.gl/1bvrW</a:t>
            </a:r>
            <a:r>
              <a:rPr lang="en" sz="18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/>
          </a:p>
        </p:txBody>
      </p:sp>
      <p:pic>
        <p:nvPicPr>
          <p:cNvPr id="602" name="Google Shape;602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775" y="3894425"/>
            <a:ext cx="526200" cy="5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6"/>
          <p:cNvSpPr txBox="1"/>
          <p:nvPr/>
        </p:nvSpPr>
        <p:spPr>
          <a:xfrm>
            <a:off x="707775" y="1889850"/>
            <a:ext cx="78876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00FF"/>
                </a:solidFill>
              </a:rPr>
              <a:t>Considerações finais</a:t>
            </a:r>
            <a:endParaRPr b="1" sz="60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Antes de HTML5, </a:t>
            </a:r>
            <a:r>
              <a:rPr b="1" lang="en"/>
              <a:t>div </a:t>
            </a:r>
            <a:r>
              <a:rPr lang="en"/>
              <a:t>era usado para “tudo”...</a:t>
            </a:r>
            <a:endParaRPr/>
          </a:p>
        </p:txBody>
      </p:sp>
      <p:sp>
        <p:nvSpPr>
          <p:cNvPr id="613" name="Google Shape;613;p87"/>
          <p:cNvSpPr txBox="1"/>
          <p:nvPr>
            <p:ph idx="1" type="body"/>
          </p:nvPr>
        </p:nvSpPr>
        <p:spPr>
          <a:xfrm>
            <a:off x="4142450" y="1252375"/>
            <a:ext cx="2321100" cy="27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meter</a:t>
            </a:r>
            <a:endParaRPr/>
          </a:p>
        </p:txBody>
      </p:sp>
      <p:sp>
        <p:nvSpPr>
          <p:cNvPr id="614" name="Google Shape;614;p87"/>
          <p:cNvSpPr txBox="1"/>
          <p:nvPr>
            <p:ph idx="1" type="body"/>
          </p:nvPr>
        </p:nvSpPr>
        <p:spPr>
          <a:xfrm>
            <a:off x="392925" y="1235475"/>
            <a:ext cx="232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figure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figcatpion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</a:t>
            </a:r>
            <a:endParaRPr/>
          </a:p>
        </p:txBody>
      </p:sp>
      <p:sp>
        <p:nvSpPr>
          <p:cNvPr id="615" name="Google Shape;615;p87"/>
          <p:cNvSpPr txBox="1"/>
          <p:nvPr/>
        </p:nvSpPr>
        <p:spPr>
          <a:xfrm>
            <a:off x="608475" y="4086700"/>
            <a:ext cx="73425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contêiner geral (</a:t>
            </a:r>
            <a:r>
              <a:rPr b="1" lang="en"/>
              <a:t>div</a:t>
            </a:r>
            <a:r>
              <a:rPr lang="en"/>
              <a:t>). Agora temos um vocabulário mais rico, que permite especificar melhor o tipo de contêiner que se tem interesse. Permite especificar com mais precisão cada tipo de informação que é utilizada. 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 de </a:t>
            </a:r>
            <a:br>
              <a:rPr lang="en"/>
            </a:br>
            <a:r>
              <a:rPr lang="en"/>
              <a:t>referência para </a:t>
            </a:r>
            <a:br>
              <a:rPr lang="en"/>
            </a:br>
            <a:r>
              <a:rPr lang="en"/>
              <a:t>tags, atributos, ...</a:t>
            </a:r>
            <a:endParaRPr/>
          </a:p>
        </p:txBody>
      </p:sp>
      <p:pic>
        <p:nvPicPr>
          <p:cNvPr id="621" name="Google Shape;621;p8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9300" y="445025"/>
            <a:ext cx="509357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8"/>
          <p:cNvSpPr txBox="1"/>
          <p:nvPr/>
        </p:nvSpPr>
        <p:spPr>
          <a:xfrm>
            <a:off x="1124675" y="4572000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https://www.w3schools.com/tags/</a:t>
            </a:r>
            <a:r>
              <a:rPr lang="en"/>
              <a:t> </a:t>
            </a:r>
            <a:endParaRPr/>
          </a:p>
        </p:txBody>
      </p:sp>
      <p:pic>
        <p:nvPicPr>
          <p:cNvPr id="623" name="Google Shape;623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475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referência mais</a:t>
            </a:r>
            <a:br>
              <a:rPr lang="en"/>
            </a:br>
            <a:r>
              <a:rPr lang="en"/>
              <a:t>“sólida”, contudo,</a:t>
            </a:r>
            <a:br>
              <a:rPr lang="en"/>
            </a:br>
            <a:r>
              <a:rPr lang="en"/>
              <a:t>é</a:t>
            </a:r>
            <a:r>
              <a:rPr lang="en"/>
              <a:t>...</a:t>
            </a:r>
            <a:endParaRPr/>
          </a:p>
        </p:txBody>
      </p:sp>
      <p:sp>
        <p:nvSpPr>
          <p:cNvPr id="629" name="Google Shape;629;p89"/>
          <p:cNvSpPr txBox="1"/>
          <p:nvPr/>
        </p:nvSpPr>
        <p:spPr>
          <a:xfrm>
            <a:off x="1124675" y="4572000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https://www.w3.org/TR/html51/</a:t>
            </a:r>
            <a:r>
              <a:rPr lang="en"/>
              <a:t> </a:t>
            </a:r>
            <a:endParaRPr/>
          </a:p>
        </p:txBody>
      </p:sp>
      <p:pic>
        <p:nvPicPr>
          <p:cNvPr id="630" name="Google Shape;63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475" y="4473175"/>
            <a:ext cx="526200" cy="5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8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5450" y="445025"/>
            <a:ext cx="5166002" cy="3458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Verifique o código HTML que está criando</a:t>
            </a:r>
            <a:endParaRPr/>
          </a:p>
        </p:txBody>
      </p:sp>
      <p:pic>
        <p:nvPicPr>
          <p:cNvPr id="637" name="Google Shape;637;p9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325" y="1017725"/>
            <a:ext cx="508623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Sua página está preparada para redes sociais?</a:t>
            </a:r>
            <a:endParaRPr/>
          </a:p>
        </p:txBody>
      </p:sp>
      <p:pic>
        <p:nvPicPr>
          <p:cNvPr id="643" name="Google Shape;643;p9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825" y="1152475"/>
            <a:ext cx="6430801" cy="36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900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/>
        </p:nvSpPr>
        <p:spPr>
          <a:xfrm>
            <a:off x="2212875" y="1189175"/>
            <a:ext cx="54879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93C47D"/>
                </a:solidFill>
              </a:rPr>
              <a:t>Vamos aprender fazendo...</a:t>
            </a:r>
            <a:endParaRPr b="1" sz="6000"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Preparado para compressão?</a:t>
            </a:r>
            <a:endParaRPr/>
          </a:p>
        </p:txBody>
      </p:sp>
      <p:sp>
        <p:nvSpPr>
          <p:cNvPr id="649" name="Google Shape;649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9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750" y="1152475"/>
            <a:ext cx="4870850" cy="38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inserir (embutir) uma imagem em HTML?</a:t>
            </a:r>
            <a:endParaRPr/>
          </a:p>
        </p:txBody>
      </p:sp>
      <p:sp>
        <p:nvSpPr>
          <p:cNvPr id="656" name="Google Shape;656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Veja a explanação a partir do link abaixo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https://stackoverflow.com/questions/15220884/html-can-images-be-displayed-without-hosting-online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4"/>
          <p:cNvSpPr txBox="1"/>
          <p:nvPr>
            <p:ph type="title"/>
          </p:nvPr>
        </p:nvSpPr>
        <p:spPr>
          <a:xfrm>
            <a:off x="262650" y="156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Outros exemplos (verifique seu aprendizado)</a:t>
            </a:r>
            <a:endParaRPr/>
          </a:p>
        </p:txBody>
      </p:sp>
      <p:sp>
        <p:nvSpPr>
          <p:cNvPr id="662" name="Google Shape;662;p94"/>
          <p:cNvSpPr txBox="1"/>
          <p:nvPr>
            <p:ph idx="1" type="body"/>
          </p:nvPr>
        </p:nvSpPr>
        <p:spPr>
          <a:xfrm>
            <a:off x="262650" y="973500"/>
            <a:ext cx="266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</a:t>
            </a:r>
            <a:r>
              <a:rPr lang="en" u="sng">
                <a:solidFill>
                  <a:schemeClr val="hlink"/>
                </a:solidFill>
                <a:hlinkClick r:id="rId4"/>
              </a:rPr>
              <a:t>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N02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N03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N04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N05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N06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N07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N08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2"/>
              </a:rPr>
              <a:t>N09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3"/>
              </a:rPr>
              <a:t>N10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4"/>
              </a:rPr>
              <a:t>N11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5"/>
              </a:rPr>
              <a:t>N12</a:t>
            </a:r>
            <a:endParaRPr/>
          </a:p>
        </p:txBody>
      </p:sp>
      <p:sp>
        <p:nvSpPr>
          <p:cNvPr id="663" name="Google Shape;663;p94"/>
          <p:cNvSpPr txBox="1"/>
          <p:nvPr>
            <p:ph idx="1" type="body"/>
          </p:nvPr>
        </p:nvSpPr>
        <p:spPr>
          <a:xfrm>
            <a:off x="3788475" y="862600"/>
            <a:ext cx="266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6"/>
              </a:rPr>
              <a:t>N13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7"/>
              </a:rPr>
              <a:t>N14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8"/>
              </a:rPr>
              <a:t>N15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19"/>
              </a:rPr>
              <a:t>N16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20"/>
              </a:rPr>
              <a:t>N17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21"/>
              </a:rPr>
              <a:t>N18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22"/>
              </a:rPr>
              <a:t>N19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23"/>
              </a:rPr>
              <a:t>N20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24"/>
              </a:rPr>
              <a:t>N21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Página HTML (mínima)</a:t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63874" l="0" r="32944" t="0"/>
          <a:stretch/>
        </p:blipFill>
        <p:spPr>
          <a:xfrm>
            <a:off x="5251825" y="2055575"/>
            <a:ext cx="3892176" cy="185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5344225" y="2001525"/>
            <a:ext cx="1495500" cy="968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7850"/>
            <a:ext cx="43095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